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4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7" r:id="rId4"/>
    <p:sldId id="279" r:id="rId5"/>
    <p:sldId id="262" r:id="rId6"/>
    <p:sldId id="264" r:id="rId7"/>
    <p:sldId id="263" r:id="rId8"/>
    <p:sldId id="276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</p:sldIdLst>
  <p:sldSz cx="10058400" cy="7772400"/>
  <p:notesSz cx="9144000" cy="6858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02" autoAdjust="0"/>
    <p:restoredTop sz="89327" autoAdjust="0"/>
  </p:normalViewPr>
  <p:slideViewPr>
    <p:cSldViewPr snapToGrid="0" snapToObjects="1">
      <p:cViewPr>
        <p:scale>
          <a:sx n="100" d="100"/>
          <a:sy n="100" d="100"/>
        </p:scale>
        <p:origin x="-736" y="29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2591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E3031-193C-5B40-A0CE-F9D65A8E1158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9B53-0619-A044-A25B-98C631136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A576E-4AA8-924F-8423-15375F7A38A9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514350"/>
            <a:ext cx="3327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8ACBC-FFAE-A04E-87BE-F9EF67F4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hard to prove!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Sexual</a:t>
            </a:r>
            <a:r>
              <a:rPr lang="en-US" baseline="0" dirty="0" smtClean="0"/>
              <a:t> abuse (1</a:t>
            </a:r>
            <a:r>
              <a:rPr lang="en-US" baseline="30000" dirty="0" smtClean="0"/>
              <a:t>st</a:t>
            </a:r>
            <a:r>
              <a:rPr lang="en-US" baseline="0" dirty="0" smtClean="0"/>
              <a:t> column) </a:t>
            </a:r>
          </a:p>
          <a:p>
            <a:r>
              <a:rPr lang="en-US" baseline="0" dirty="0" smtClean="0"/>
              <a:t>Exploitation – exposure to sexual activity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Statutory Sexual Assault: Considered Abuse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hard </a:t>
            </a:r>
            <a:r>
              <a:rPr lang="en-US" smtClean="0"/>
              <a:t>to prove!</a:t>
            </a:r>
            <a:r>
              <a:rPr lang="en-US" baseline="0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signs of abuse to be aware of...</a:t>
            </a:r>
          </a:p>
          <a:p>
            <a:endParaRPr lang="en-US" dirty="0" smtClean="0"/>
          </a:p>
          <a:p>
            <a:r>
              <a:rPr lang="en-US" dirty="0" smtClean="0"/>
              <a:t>Often times misbehavior has</a:t>
            </a:r>
            <a:r>
              <a:rPr lang="en-US" baseline="0" dirty="0" smtClean="0"/>
              <a:t> a root. Not necessarily abuse, but something to be aware of and pay attention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times the person harming them is someone</a:t>
            </a:r>
            <a:r>
              <a:rPr lang="en-US" baseline="0" dirty="0" smtClean="0"/>
              <a:t> they know and trust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may be told:</a:t>
            </a:r>
          </a:p>
          <a:p>
            <a:r>
              <a:rPr lang="en-US" baseline="0" dirty="0" smtClean="0"/>
              <a:t>not to tell</a:t>
            </a:r>
          </a:p>
          <a:p>
            <a:r>
              <a:rPr lang="en-US" baseline="0" dirty="0" smtClean="0"/>
              <a:t>that this is normal</a:t>
            </a:r>
          </a:p>
          <a:p>
            <a:r>
              <a:rPr lang="en-US" baseline="0" dirty="0" smtClean="0"/>
              <a:t>may have become a normal part of life for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may talk to supervisor but responsibilities are on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Heart,</a:t>
            </a:r>
            <a:r>
              <a:rPr lang="en-US" baseline="0" dirty="0" smtClean="0"/>
              <a:t> head and gut!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Story of nightmare, putting pieces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laws have been set in place to protect children, involve</a:t>
            </a:r>
            <a:r>
              <a:rPr lang="en-US" baseline="0" dirty="0" smtClean="0"/>
              <a:t> others in their protection and provide ways to help children and parent in abuse situations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Ultimately: preserve, stabilize and protect families, the core of our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1</a:t>
            </a:r>
            <a:r>
              <a:rPr lang="en-US" baseline="30000" dirty="0" smtClean="0"/>
              <a:t>st</a:t>
            </a:r>
            <a:r>
              <a:rPr lang="en-US" dirty="0" smtClean="0"/>
              <a:t> 2 bullets...</a:t>
            </a:r>
          </a:p>
          <a:p>
            <a:r>
              <a:rPr lang="en-US" dirty="0" smtClean="0"/>
              <a:t>How many of you know children on a...</a:t>
            </a:r>
          </a:p>
          <a:p>
            <a:r>
              <a:rPr lang="en-US" dirty="0" smtClean="0"/>
              <a:t>professional</a:t>
            </a:r>
            <a:r>
              <a:rPr lang="en-US" baseline="0" dirty="0" smtClean="0"/>
              <a:t> level? </a:t>
            </a:r>
          </a:p>
          <a:p>
            <a:r>
              <a:rPr lang="en-US" baseline="0" dirty="0" smtClean="0"/>
              <a:t>volunteer?</a:t>
            </a:r>
          </a:p>
          <a:p>
            <a:r>
              <a:rPr lang="en-US" baseline="0" dirty="0" smtClean="0"/>
              <a:t>personal?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Statistics: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</a:t>
            </a:r>
            <a:r>
              <a:rPr lang="en-US" baseline="0" dirty="0" smtClean="0"/>
              <a:t> the question is,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 we respond?? What is our role in helping children?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types of reporters: </a:t>
            </a:r>
          </a:p>
          <a:p>
            <a:r>
              <a:rPr lang="en-US" dirty="0" smtClean="0"/>
              <a:t>Mandated</a:t>
            </a:r>
            <a:r>
              <a:rPr lang="en-US" baseline="0" dirty="0" smtClean="0"/>
              <a:t> and permissive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Mandated: required by law to report suspected child abuse if they are apart of a program and oversee the welfare of a child</a:t>
            </a:r>
          </a:p>
          <a:p>
            <a:r>
              <a:rPr lang="en-US" baseline="0" dirty="0" smtClean="0"/>
              <a:t>Permissive: can make reports as a concerned neighbor, friend, witness etc. They are not required to report, but are encouraged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are in this room, you are a mandated reporter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are required to report if you have reasonable cause to suspect a</a:t>
            </a:r>
            <a:r>
              <a:rPr lang="en-US" baseline="0" dirty="0" smtClean="0"/>
              <a:t> child is currently or has been abused or neglected.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Read Reasonable cause definition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already come in contact with children and are responsible for their care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someone tells you of a specific case of child abuse, or discloses that they have abused someone, you MUST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Intentionally: Meaning you meant</a:t>
            </a:r>
            <a:r>
              <a:rPr lang="en-US" baseline="0" dirty="0" smtClean="0"/>
              <a:t> to cause the abuse by your act or omission to act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Knowingly: Meaning that while you did not intend to cause the abuse, you know it would result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Recklessly: You did not intend to cause the abuse, or know that it would happen. However, you disregarded the foreseeable risk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do not need to classify the abuse! However, it gives clarity for different kinds.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 on child: if under 13 and is not a sexual act</a:t>
            </a:r>
          </a:p>
          <a:p>
            <a:endParaRPr lang="en-US" dirty="0" smtClean="0"/>
          </a:p>
          <a:p>
            <a:r>
              <a:rPr lang="en-US" dirty="0" smtClean="0"/>
              <a:t>Parental</a:t>
            </a:r>
            <a:r>
              <a:rPr lang="en-US" baseline="0" dirty="0" smtClean="0"/>
              <a:t> discipline: within reason. You do not need to define “reasonable” lean on side of caution if you are unsure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Withholding medical care for religious purposes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Factors that are beyond the parent or person’s control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different categories we will look at for child abuse</a:t>
            </a:r>
          </a:p>
          <a:p>
            <a:endParaRPr lang="en-US" dirty="0" smtClean="0"/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Must be within 2 years to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ACBC-FFAE-A04E-87BE-F9EF67F4CB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660" y="5241290"/>
            <a:ext cx="4442460" cy="1057910"/>
          </a:xfrm>
        </p:spPr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660" y="6304279"/>
            <a:ext cx="4442460" cy="848360"/>
          </a:xfrm>
        </p:spPr>
        <p:txBody>
          <a:bodyPr>
            <a:normAutofit/>
          </a:bodyPr>
          <a:lstStyle>
            <a:lvl1pPr marL="0" indent="0" algn="l">
              <a:spcBef>
                <a:spcPts val="334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0660" y="7282393"/>
            <a:ext cx="1355912" cy="413808"/>
          </a:xfrm>
        </p:spPr>
        <p:txBody>
          <a:bodyPr/>
          <a:lstStyle>
            <a:lvl1pPr algn="l">
              <a:defRPr/>
            </a:lvl1pPr>
          </a:lstStyle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42269" y="7282393"/>
            <a:ext cx="2879463" cy="413808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0833" y="259080"/>
            <a:ext cx="4658995" cy="47463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482682" y="259080"/>
            <a:ext cx="2263140" cy="2310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086827" y="2694432"/>
            <a:ext cx="2263140" cy="23109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marL="0" algn="ctr" defTabSz="1018824" rtl="0" eaLnBrk="1" latinLnBrk="0" hangingPunct="1"/>
            <a:endParaRPr sz="20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381" y="198121"/>
            <a:ext cx="45464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86827" y="259080"/>
            <a:ext cx="2263140" cy="23109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7482682" y="2694432"/>
            <a:ext cx="2263140" cy="23109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83532" y="320251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45504" y="259080"/>
            <a:ext cx="287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53213" y="2250758"/>
            <a:ext cx="4023154" cy="2228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53213" y="4720294"/>
            <a:ext cx="4023154" cy="2228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851083" y="2250758"/>
            <a:ext cx="4023360" cy="2228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851083" y="4725619"/>
            <a:ext cx="4023360" cy="2228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83532" y="320251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45504" y="259080"/>
            <a:ext cx="287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83532" y="320250"/>
            <a:ext cx="754380" cy="34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0833" y="259080"/>
            <a:ext cx="3796348" cy="7191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11" y="2914650"/>
            <a:ext cx="3580790" cy="1316990"/>
          </a:xfrm>
        </p:spPr>
        <p:txBody>
          <a:bodyPr anchor="b">
            <a:normAutofit/>
          </a:bodyPr>
          <a:lstStyle>
            <a:lvl1pPr algn="l">
              <a:defRPr sz="29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653" y="309457"/>
            <a:ext cx="5057139" cy="66335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03" y="4231640"/>
            <a:ext cx="3580790" cy="271134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0539" y="7280064"/>
            <a:ext cx="1691192" cy="413808"/>
          </a:xfrm>
        </p:spPr>
        <p:txBody>
          <a:bodyPr/>
          <a:lstStyle/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5236" y="7280064"/>
            <a:ext cx="3648635" cy="41380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7381" y="198121"/>
            <a:ext cx="45464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983532" y="320250"/>
            <a:ext cx="754380" cy="34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344" y="3540760"/>
            <a:ext cx="4288099" cy="987743"/>
          </a:xfrm>
        </p:spPr>
        <p:txBody>
          <a:bodyPr anchor="b">
            <a:normAutofit/>
          </a:bodyPr>
          <a:lstStyle>
            <a:lvl1pPr algn="l">
              <a:defRPr sz="29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5697" y="259080"/>
            <a:ext cx="3806724" cy="719127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344" y="4528502"/>
            <a:ext cx="4288099" cy="2434273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0539" y="7280064"/>
            <a:ext cx="1691192" cy="413808"/>
          </a:xfrm>
        </p:spPr>
        <p:txBody>
          <a:bodyPr/>
          <a:lstStyle/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10100" y="7280064"/>
            <a:ext cx="3305652" cy="41380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89121" y="3820161"/>
            <a:ext cx="242625" cy="418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156" y="5013960"/>
            <a:ext cx="6810273" cy="944880"/>
          </a:xfrm>
        </p:spPr>
        <p:txBody>
          <a:bodyPr anchor="b">
            <a:normAutofit/>
          </a:bodyPr>
          <a:lstStyle>
            <a:lvl1pPr algn="l">
              <a:defRPr sz="29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5696" y="259080"/>
            <a:ext cx="7016228" cy="4746346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156" y="5958839"/>
            <a:ext cx="6810273" cy="1003935"/>
          </a:xfrm>
        </p:spPr>
        <p:txBody>
          <a:bodyPr/>
          <a:lstStyle>
            <a:lvl1pPr marL="0" indent="0">
              <a:spcBef>
                <a:spcPts val="334"/>
              </a:spcBef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82682" y="259080"/>
            <a:ext cx="2263140" cy="23109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482682" y="2694432"/>
            <a:ext cx="2263140" cy="2310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59933" y="5250498"/>
            <a:ext cx="242625" cy="418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0832" y="259080"/>
            <a:ext cx="7025884" cy="7191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10" y="2914650"/>
            <a:ext cx="6799772" cy="1316990"/>
          </a:xfrm>
        </p:spPr>
        <p:txBody>
          <a:bodyPr anchor="b">
            <a:normAutofit/>
          </a:bodyPr>
          <a:lstStyle>
            <a:lvl1pPr algn="l">
              <a:defRPr sz="29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03" y="4231640"/>
            <a:ext cx="6797523" cy="271134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3488" y="7067022"/>
            <a:ext cx="1483238" cy="4138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205" y="7067022"/>
            <a:ext cx="5112916" cy="4138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7381" y="198121"/>
            <a:ext cx="45464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82682" y="259080"/>
            <a:ext cx="2263140" cy="2310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482682" y="2691598"/>
            <a:ext cx="2263140" cy="23109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482682" y="5140147"/>
            <a:ext cx="2263140" cy="23109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0833" y="259080"/>
            <a:ext cx="4658995" cy="7191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10" y="2914650"/>
            <a:ext cx="4418296" cy="1316990"/>
          </a:xfrm>
        </p:spPr>
        <p:txBody>
          <a:bodyPr anchor="b">
            <a:normAutofit/>
          </a:bodyPr>
          <a:lstStyle>
            <a:lvl1pPr algn="l">
              <a:defRPr sz="29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04" y="4231640"/>
            <a:ext cx="4416834" cy="271134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52800" y="7067022"/>
            <a:ext cx="1483238" cy="4138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205" y="7067022"/>
            <a:ext cx="2849776" cy="4138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7381" y="198121"/>
            <a:ext cx="45464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82682" y="259080"/>
            <a:ext cx="2263140" cy="2310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086827" y="5139356"/>
            <a:ext cx="2263140" cy="23109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086827" y="259080"/>
            <a:ext cx="2263140" cy="23109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086827" y="2699218"/>
            <a:ext cx="2263140" cy="23109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7483450" y="2699217"/>
            <a:ext cx="2263140" cy="474634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983532" y="320250"/>
            <a:ext cx="754380" cy="34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0" y="3540760"/>
            <a:ext cx="3419856" cy="987743"/>
          </a:xfrm>
        </p:spPr>
        <p:txBody>
          <a:bodyPr anchor="b">
            <a:normAutofit/>
          </a:bodyPr>
          <a:lstStyle>
            <a:lvl1pPr algn="l">
              <a:defRPr sz="29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5696" y="2680614"/>
            <a:ext cx="4664131" cy="4746346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8300" y="4528502"/>
            <a:ext cx="3419856" cy="2434273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0539" y="7280064"/>
            <a:ext cx="1691192" cy="413808"/>
          </a:xfrm>
        </p:spPr>
        <p:txBody>
          <a:bodyPr/>
          <a:lstStyle/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10100" y="7280064"/>
            <a:ext cx="3305652" cy="41380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25397" y="3820161"/>
            <a:ext cx="242625" cy="418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695" y="259080"/>
            <a:ext cx="2263140" cy="23109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706687" y="259080"/>
            <a:ext cx="2263140" cy="23109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83532" y="320251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45504" y="259080"/>
            <a:ext cx="287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31605" y="320251"/>
            <a:ext cx="706307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5504" y="259080"/>
            <a:ext cx="287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75059" y="320251"/>
            <a:ext cx="100584" cy="18135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83532" y="320250"/>
            <a:ext cx="754380" cy="34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95349" y="1082041"/>
            <a:ext cx="749450" cy="586094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086591"/>
            <a:ext cx="7543800" cy="58761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9448074" y="334936"/>
            <a:ext cx="29569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83532" y="320251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22" y="152400"/>
            <a:ext cx="8311944" cy="112776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5504" y="259080"/>
            <a:ext cx="287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370" y="1280160"/>
            <a:ext cx="8314856" cy="877993"/>
          </a:xfrm>
        </p:spPr>
        <p:txBody>
          <a:bodyPr vert="horz" lIns="101882" tIns="50941" rIns="101882" bIns="50941" rtlCol="0" anchor="t" anchorCtr="0">
            <a:noAutofit/>
          </a:bodyPr>
          <a:lstStyle>
            <a:lvl1pPr marL="0" indent="0">
              <a:buNone/>
              <a:defRPr kumimoji="0" sz="27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660" y="5241290"/>
            <a:ext cx="4442460" cy="1057910"/>
          </a:xfrm>
        </p:spPr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660" y="6304279"/>
            <a:ext cx="4442460" cy="848360"/>
          </a:xfrm>
        </p:spPr>
        <p:txBody>
          <a:bodyPr>
            <a:normAutofit/>
          </a:bodyPr>
          <a:lstStyle>
            <a:lvl1pPr marL="0" indent="0" algn="l">
              <a:spcBef>
                <a:spcPts val="334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0660" y="7282393"/>
            <a:ext cx="1355912" cy="413808"/>
          </a:xfrm>
        </p:spPr>
        <p:txBody>
          <a:bodyPr/>
          <a:lstStyle>
            <a:lvl1pPr algn="l">
              <a:defRPr/>
            </a:lvl1pPr>
          </a:lstStyle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42269" y="7282393"/>
            <a:ext cx="2879463" cy="413808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0833" y="259080"/>
            <a:ext cx="4658995" cy="47463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482682" y="259080"/>
            <a:ext cx="2263140" cy="2310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086827" y="2694432"/>
            <a:ext cx="2263140" cy="23109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086827" y="259080"/>
            <a:ext cx="2263140" cy="23109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482682" y="2694432"/>
            <a:ext cx="2263140" cy="23109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975" y="2016760"/>
            <a:ext cx="3394710" cy="2313026"/>
          </a:xfrm>
        </p:spPr>
        <p:txBody>
          <a:bodyPr lIns="50941" tIns="50941" rIns="50941" anchor="t">
            <a:noAutofit/>
          </a:bodyPr>
          <a:lstStyle>
            <a:lvl1pPr marL="0" indent="0" algn="ctr">
              <a:buNone/>
              <a:defRPr sz="5100">
                <a:solidFill>
                  <a:schemeClr val="bg1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381" y="198121"/>
            <a:ext cx="45464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4798" y="259080"/>
            <a:ext cx="9021023" cy="7191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40761"/>
            <a:ext cx="6202680" cy="1543685"/>
          </a:xfrm>
        </p:spPr>
        <p:txBody>
          <a:bodyPr anchor="b" anchorCtr="0">
            <a:normAutofit/>
          </a:bodyPr>
          <a:lstStyle>
            <a:lvl1pPr algn="l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5095241"/>
            <a:ext cx="6202680" cy="17002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34"/>
              </a:spcBef>
              <a:buNone/>
              <a:defRPr sz="1600" cap="none" baseline="0">
                <a:solidFill>
                  <a:schemeClr val="bg1"/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4797" y="7081945"/>
            <a:ext cx="1622163" cy="4138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7081945"/>
            <a:ext cx="6202680" cy="4138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6380" y="7081945"/>
            <a:ext cx="609442" cy="413808"/>
          </a:xfrm>
        </p:spPr>
        <p:txBody>
          <a:bodyPr/>
          <a:lstStyle/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3974" y="3525522"/>
            <a:ext cx="28700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14325" y="259080"/>
            <a:ext cx="233998" cy="71912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031605" y="320251"/>
            <a:ext cx="706307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875059" y="320251"/>
            <a:ext cx="100584" cy="18135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45504" y="259080"/>
            <a:ext cx="287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370" y="2250758"/>
            <a:ext cx="4023360" cy="46922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9866" y="2250758"/>
            <a:ext cx="4023360" cy="46922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83532" y="320251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45504" y="259080"/>
            <a:ext cx="287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95" y="2773681"/>
            <a:ext cx="4023360" cy="41693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9866" y="2773681"/>
            <a:ext cx="4023360" cy="41693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295" y="2346960"/>
            <a:ext cx="4023360" cy="365760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9866" y="2346960"/>
            <a:ext cx="4023360" cy="365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5504" y="259080"/>
            <a:ext cx="287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369" y="2250758"/>
            <a:ext cx="8326073" cy="2228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48369" y="4720294"/>
            <a:ext cx="8326073" cy="2228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983532" y="320251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36380" y="274533"/>
            <a:ext cx="609442" cy="413808"/>
          </a:xfrm>
        </p:spPr>
        <p:txBody>
          <a:bodyPr/>
          <a:lstStyle/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83532" y="320251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45504" y="259080"/>
            <a:ext cx="287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1083" y="2250758"/>
            <a:ext cx="4023360" cy="2228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548370" y="2250758"/>
            <a:ext cx="4023360" cy="46922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851083" y="4725619"/>
            <a:ext cx="4023360" cy="2228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322" y="548640"/>
            <a:ext cx="8311944" cy="1264920"/>
          </a:xfrm>
          <a:prstGeom prst="rect">
            <a:avLst/>
          </a:prstGeom>
        </p:spPr>
        <p:txBody>
          <a:bodyPr vert="horz" lIns="101882" tIns="50941" rIns="101882" bIns="50941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322" y="2245360"/>
            <a:ext cx="8311944" cy="46976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4772" y="72800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AB7B3B-DE6E-3541-B4DC-6D673D29F6CA}" type="datetimeFigureOut">
              <a:rPr lang="en-US" smtClean="0"/>
              <a:pPr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877" y="7280064"/>
            <a:ext cx="6735183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6380" y="274533"/>
            <a:ext cx="609442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97F1A3F-73EB-1746-975E-BD7A8B94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</p:sldLayoutIdLst>
  <p:txStyles>
    <p:titleStyle>
      <a:lvl1pPr algn="l" defTabSz="1018824" rtl="0" eaLnBrk="1" latinLnBrk="0" hangingPunct="1"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1018824" rtl="0" eaLnBrk="1" latinLnBrk="0" hangingPunct="1">
        <a:spcBef>
          <a:spcPts val="2228"/>
        </a:spcBef>
        <a:buClr>
          <a:schemeClr val="accent1"/>
        </a:buClr>
        <a:buSzPct val="75000"/>
        <a:buFont typeface="Wingdings" pitchFamily="2" charset="2"/>
        <a:buChar char="n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09412" indent="-254706" algn="l" defTabSz="1018824" rtl="0" eaLnBrk="1" latinLnBrk="0" hangingPunct="1">
        <a:spcBef>
          <a:spcPts val="669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64118" indent="-254706" algn="l" defTabSz="1018824" rtl="0" eaLnBrk="1" latinLnBrk="0" hangingPunct="1">
        <a:spcBef>
          <a:spcPts val="669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18824" indent="-254706" algn="l" defTabSz="1018824" rtl="0" eaLnBrk="1" latinLnBrk="0" hangingPunct="1">
        <a:spcBef>
          <a:spcPts val="669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73531" indent="-254706" algn="l" defTabSz="1018824" rtl="0" eaLnBrk="1" latinLnBrk="0" hangingPunct="1">
        <a:spcBef>
          <a:spcPts val="669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Mandated Reporting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Knowing your role in the protection of children</a:t>
            </a:r>
            <a:endParaRPr lang="en-US" dirty="0"/>
          </a:p>
        </p:txBody>
      </p:sp>
      <p:pic>
        <p:nvPicPr>
          <p:cNvPr id="7" name="Picture 6" descr="black-and-white-children-happiness-kids-love-Favim.com-1248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08" y="1047075"/>
            <a:ext cx="4416922" cy="3030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 Mental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20" y="2610791"/>
            <a:ext cx="8931560" cy="51616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Common Signs of Mental Injury:</a:t>
            </a:r>
          </a:p>
          <a:p>
            <a:r>
              <a:rPr lang="en-US" dirty="0" smtClean="0"/>
              <a:t>Anxious</a:t>
            </a:r>
          </a:p>
          <a:p>
            <a:r>
              <a:rPr lang="en-US" dirty="0" smtClean="0"/>
              <a:t>Agitated</a:t>
            </a:r>
          </a:p>
          <a:p>
            <a:r>
              <a:rPr lang="en-US" dirty="0" smtClean="0"/>
              <a:t>Depressed</a:t>
            </a:r>
          </a:p>
          <a:p>
            <a:r>
              <a:rPr lang="en-US" dirty="0" smtClean="0"/>
              <a:t>Socially withdrawn</a:t>
            </a:r>
          </a:p>
          <a:p>
            <a:r>
              <a:rPr lang="en-US" dirty="0" smtClean="0"/>
              <a:t>In reasonable fear</a:t>
            </a:r>
          </a:p>
          <a:p>
            <a:r>
              <a:rPr lang="en-US" dirty="0" smtClean="0"/>
              <a:t>Inability to accomplish age-appropriate developmental/social tasks</a:t>
            </a:r>
          </a:p>
          <a:p>
            <a:pPr>
              <a:buNone/>
            </a:pPr>
            <a:r>
              <a:rPr lang="en-US" dirty="0" smtClean="0"/>
              <a:t>*Does not need to be recent to be required to report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222" y="1368074"/>
            <a:ext cx="8415957" cy="1082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dirty="0" smtClean="0"/>
              <a:t>Intentionally, knowingly, or recklessly causing or substantially contributing to serious mental injury of a child through any acts or failure to act or series of such acts or failures to act.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Abuse or Exploitation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6222" y="1368074"/>
            <a:ext cx="8415957" cy="1082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dirty="0" smtClean="0"/>
              <a:t>Intentionally, knowingly, or recklessly causing or creating likelihood of sexual abuse or exploitation of a child through any act or failure to act.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6222" y="2783512"/>
            <a:ext cx="9563587" cy="4755438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Common Signs of Sexual Abuse: 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 inappropriate sexual knowledge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Unusual/abnormal sexual behavior for age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Early/unexplained pregnancy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Sexually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acting out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Initiating sophisticated sexual behaviors/dress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Enticing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other children into age inappropriate sexualized play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Creating and playing out sexual scenarios with toys or dolls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Regressive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behavior (i.e. thumb sucking, baby talk)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4706" indent="-254706" defTabSz="1018824">
              <a:spcBef>
                <a:spcPts val="2228"/>
              </a:spcBef>
              <a:buClr>
                <a:schemeClr val="accent1"/>
              </a:buClr>
              <a:buSzPct val="75000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*Does not need to be recent to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Abuse or Exploitation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8322" y="4741219"/>
            <a:ext cx="8311944" cy="4697625"/>
          </a:xfrm>
        </p:spPr>
        <p:txBody>
          <a:bodyPr/>
          <a:lstStyle/>
          <a:p>
            <a:r>
              <a:rPr lang="en-US" dirty="0" smtClean="0"/>
              <a:t>Statutory Sexual Assault</a:t>
            </a:r>
          </a:p>
          <a:p>
            <a:pPr lvl="1"/>
            <a:r>
              <a:rPr lang="en-US" dirty="0" smtClean="0"/>
              <a:t>Sexual intercourse with someone under the age of 16 when the other person is 4 or more years older (i.e. 13 with 17 year old, 14 with 18 year old, 15 with 19 year old)</a:t>
            </a:r>
          </a:p>
          <a:p>
            <a:r>
              <a:rPr lang="en-US" dirty="0" smtClean="0"/>
              <a:t>12 years old and under will always be considered rape</a:t>
            </a:r>
          </a:p>
          <a:p>
            <a:r>
              <a:rPr lang="en-US" dirty="0" smtClean="0"/>
              <a:t>13 years of age </a:t>
            </a:r>
            <a:r>
              <a:rPr lang="en-US" i="1" dirty="0" smtClean="0"/>
              <a:t>can </a:t>
            </a:r>
            <a:r>
              <a:rPr lang="en-US" dirty="0" smtClean="0"/>
              <a:t>consent to sexual intercourse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6222" y="1250781"/>
            <a:ext cx="5671622" cy="3573111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Rape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Sexual assault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Involuntary sexual intercourse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Indecent assault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Indecent exposure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Incest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Prostitution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Sexual abuse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Unlawful contact with a minor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23994" y="1250781"/>
            <a:ext cx="5534406" cy="33191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Sexual exploitation</a:t>
            </a:r>
          </a:p>
          <a:p>
            <a:pPr marL="764118" lvl="2" indent="-254706" defTabSz="1018824">
              <a:spcBef>
                <a:spcPts val="66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Exposing children to adult </a:t>
            </a:r>
          </a:p>
          <a:p>
            <a:pPr marL="764118" lvl="2" indent="-254706" defTabSz="1018824">
              <a:spcBef>
                <a:spcPts val="669"/>
              </a:spcBef>
              <a:buClr>
                <a:schemeClr val="accent1"/>
              </a:buClr>
              <a:buSzPct val="75000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sexual activity</a:t>
            </a:r>
          </a:p>
          <a:p>
            <a:pPr marL="764118" lvl="2" indent="-254706" defTabSz="1018824">
              <a:spcBef>
                <a:spcPts val="66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Exposing children to adult movies</a:t>
            </a:r>
          </a:p>
          <a:p>
            <a:pPr marL="764118" lvl="2" indent="-254706" defTabSz="1018824">
              <a:spcBef>
                <a:spcPts val="66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Photographs</a:t>
            </a:r>
          </a:p>
          <a:p>
            <a:pPr marL="764118" lvl="2" indent="-254706" defTabSz="1018824">
              <a:spcBef>
                <a:spcPts val="66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Sexualized talk</a:t>
            </a:r>
          </a:p>
          <a:p>
            <a:pPr marL="764118" lvl="2" indent="-254706" defTabSz="1018824">
              <a:spcBef>
                <a:spcPts val="66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Having child pose, undress, or perform in sexual 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Recent Acts/ Others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6222" y="1368074"/>
            <a:ext cx="8415957" cy="1082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dirty="0" smtClean="0"/>
              <a:t>Abuse also includes these specific acts: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222" y="2199575"/>
            <a:ext cx="9580220" cy="5572826"/>
          </a:xfrm>
        </p:spPr>
        <p:txBody>
          <a:bodyPr>
            <a:normAutofit fontScale="92500" lnSpcReduction="10000"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Kicking, biting, throwing, burning, stabbing, or cutting a child</a:t>
            </a:r>
          </a:p>
          <a:p>
            <a:pPr lvl="1"/>
            <a:r>
              <a:rPr lang="en-US" dirty="0" smtClean="0"/>
              <a:t>Unreasonably physically restraining or confining a child</a:t>
            </a:r>
          </a:p>
          <a:p>
            <a:pPr lvl="1"/>
            <a:r>
              <a:rPr lang="en-US" dirty="0" smtClean="0"/>
              <a:t>Forcefully shaking, slapping, or otherwise striking a child under age one</a:t>
            </a:r>
          </a:p>
          <a:p>
            <a:pPr lvl="1"/>
            <a:r>
              <a:rPr lang="en-US" dirty="0" smtClean="0"/>
              <a:t>Interfering with the breathing of a child</a:t>
            </a:r>
          </a:p>
          <a:p>
            <a:pPr lvl="1"/>
            <a:r>
              <a:rPr lang="en-US" dirty="0" smtClean="0"/>
              <a:t>Causing a child to be present where methamphetamine is being manufactured and police are investigating</a:t>
            </a:r>
          </a:p>
          <a:p>
            <a:pPr lvl="1"/>
            <a:r>
              <a:rPr lang="en-US" dirty="0" smtClean="0"/>
              <a:t>Leaving a child unsupervised with an individual required to register as a sexual offender, determined to be a sexually violent predator, determined to be a sexually violent delinquent child (other than the child’s parent)</a:t>
            </a:r>
          </a:p>
          <a:p>
            <a:pPr lvl="1"/>
            <a:r>
              <a:rPr lang="en-US" dirty="0" smtClean="0"/>
              <a:t>Intentionally, knowingly, or recklessly fabricating, feigning or intentionally exaggerating or inducing a medical symptom or disease which results in a potentially harmful medical evaluation or treatment to the child through any recent act.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*Recent = 2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22" y="548640"/>
            <a:ext cx="9031899" cy="1264920"/>
          </a:xfrm>
        </p:spPr>
        <p:txBody>
          <a:bodyPr/>
          <a:lstStyle/>
          <a:p>
            <a:r>
              <a:rPr lang="en-US" dirty="0" smtClean="0"/>
              <a:t>Death of a Child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16222" y="2415891"/>
            <a:ext cx="8415957" cy="1407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dirty="0" smtClean="0"/>
              <a:t>Intentionally, knowingly, or recklessly causing the death of a child through any act or failure to act.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222" y="5739880"/>
            <a:ext cx="9580220" cy="5572826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*Does not need to be recent to be required to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 of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21" y="1387852"/>
            <a:ext cx="4891220" cy="63845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Extreme and unexplainable changes in behavior</a:t>
            </a:r>
          </a:p>
          <a:p>
            <a:r>
              <a:rPr lang="en-US" dirty="0" smtClean="0"/>
              <a:t>Withdrawn, detached</a:t>
            </a:r>
          </a:p>
          <a:p>
            <a:r>
              <a:rPr lang="en-US" dirty="0" smtClean="0"/>
              <a:t>Unusual, excessive fear and/or apprehension of a particular person</a:t>
            </a:r>
          </a:p>
          <a:p>
            <a:r>
              <a:rPr lang="en-US" dirty="0" smtClean="0"/>
              <a:t>High arousal/responsiveness to sensory stimuli</a:t>
            </a:r>
          </a:p>
          <a:p>
            <a:r>
              <a:rPr lang="en-US" dirty="0" smtClean="0"/>
              <a:t>Changes in sleeping, frequent nightmares or difficulty falling asleep, and as a result may appear tired or fatigued</a:t>
            </a:r>
          </a:p>
          <a:p>
            <a:r>
              <a:rPr lang="en-US" dirty="0" smtClean="0"/>
              <a:t>Changes in school performance and attendance, difficulty concentrating in school or excessive absences 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7441" y="1387852"/>
            <a:ext cx="4274508" cy="6384548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marL="254706" indent="-254706" defTabSz="1018824">
              <a:spcBef>
                <a:spcPts val="2228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Running away</a:t>
            </a:r>
          </a:p>
          <a:p>
            <a:pPr marL="254706" indent="-254706" defTabSz="1018824">
              <a:spcBef>
                <a:spcPts val="2228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Fear of going home</a:t>
            </a:r>
          </a:p>
          <a:p>
            <a:pPr marL="254706" indent="-254706" defTabSz="1018824">
              <a:spcBef>
                <a:spcPts val="2228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Substance use</a:t>
            </a:r>
          </a:p>
          <a:p>
            <a:pPr marL="254706" indent="-254706" defTabSz="1018824">
              <a:spcBef>
                <a:spcPts val="2228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Discipline issues</a:t>
            </a:r>
          </a:p>
          <a:p>
            <a:pPr marL="254706" indent="-254706" defTabSz="1018824">
              <a:spcBef>
                <a:spcPts val="2228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Self-harming behaviors</a:t>
            </a:r>
          </a:p>
          <a:p>
            <a:pPr marL="254706" indent="-254706" defTabSz="1018824">
              <a:spcBef>
                <a:spcPts val="2228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Suicide thoughts or attempts</a:t>
            </a:r>
          </a:p>
          <a:p>
            <a:pPr marL="254706" indent="-254706" defTabSz="1018824">
              <a:spcBef>
                <a:spcPts val="2228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Disordered eating</a:t>
            </a:r>
          </a:p>
          <a:p>
            <a:pPr marL="254706" indent="-254706" defTabSz="1018824">
              <a:spcBef>
                <a:spcPts val="2228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Carrying a weapon</a:t>
            </a:r>
          </a:p>
          <a:p>
            <a:pPr lvl="1" indent="-254706" defTabSz="1018824">
              <a:spcBef>
                <a:spcPts val="669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Don’t Children Tell?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20" y="1387852"/>
            <a:ext cx="9031353" cy="6384548"/>
          </a:xfrm>
        </p:spPr>
        <p:txBody>
          <a:bodyPr>
            <a:normAutofit/>
          </a:bodyPr>
          <a:lstStyle/>
          <a:p>
            <a:r>
              <a:rPr lang="en-US" dirty="0" smtClean="0"/>
              <a:t>Feelings of shame/low self-esteem</a:t>
            </a:r>
          </a:p>
          <a:p>
            <a:r>
              <a:rPr lang="en-US" dirty="0" smtClean="0"/>
              <a:t>Loss of trust</a:t>
            </a:r>
          </a:p>
          <a:p>
            <a:r>
              <a:rPr lang="en-US" dirty="0" smtClean="0"/>
              <a:t>Unaware that acts are inappropriate</a:t>
            </a:r>
          </a:p>
          <a:p>
            <a:r>
              <a:rPr lang="en-US" dirty="0" smtClean="0"/>
              <a:t>Fear of breaking up the family</a:t>
            </a:r>
          </a:p>
          <a:p>
            <a:r>
              <a:rPr lang="en-US" dirty="0" smtClean="0"/>
              <a:t>Isolation</a:t>
            </a:r>
          </a:p>
          <a:p>
            <a:r>
              <a:rPr lang="en-US" dirty="0" smtClean="0"/>
              <a:t>Threats</a:t>
            </a:r>
          </a:p>
          <a:p>
            <a:r>
              <a:rPr lang="en-US" dirty="0" smtClean="0"/>
              <a:t>Confusion</a:t>
            </a:r>
          </a:p>
          <a:p>
            <a:r>
              <a:rPr lang="en-US" dirty="0" smtClean="0"/>
              <a:t>Fear of not being believed</a:t>
            </a:r>
          </a:p>
          <a:p>
            <a:r>
              <a:rPr lang="en-US" dirty="0" smtClean="0"/>
              <a:t>Children are taught to trust and obey adults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20" y="2140975"/>
            <a:ext cx="9031353" cy="6384548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3600" dirty="0" smtClean="0"/>
              <a:t>tay Calm </a:t>
            </a:r>
            <a:r>
              <a:rPr lang="en-US" dirty="0" smtClean="0"/>
              <a:t>I am happy to help you</a:t>
            </a:r>
          </a:p>
          <a:p>
            <a:pPr lvl="1">
              <a:buNone/>
            </a:pPr>
            <a:r>
              <a:rPr lang="en-US" sz="3600" dirty="0" smtClean="0">
                <a:solidFill>
                  <a:srgbClr val="B465BB"/>
                </a:solidFill>
              </a:rPr>
              <a:t>S</a:t>
            </a:r>
            <a:r>
              <a:rPr lang="en-US" sz="3600" dirty="0" smtClean="0"/>
              <a:t>upport </a:t>
            </a:r>
            <a:r>
              <a:rPr lang="en-US" dirty="0" smtClean="0"/>
              <a:t>I am sorry this happened to you</a:t>
            </a:r>
          </a:p>
          <a:p>
            <a:pPr lvl="1">
              <a:buNone/>
            </a:pPr>
            <a:r>
              <a:rPr lang="en-US" sz="3600" dirty="0" smtClean="0">
                <a:solidFill>
                  <a:srgbClr val="B465BB"/>
                </a:solidFill>
              </a:rPr>
              <a:t>A</a:t>
            </a:r>
            <a:r>
              <a:rPr lang="en-US" sz="3600" dirty="0" smtClean="0"/>
              <a:t>ffirm</a:t>
            </a:r>
            <a:r>
              <a:rPr lang="en-US" sz="3100" dirty="0" smtClean="0"/>
              <a:t> </a:t>
            </a:r>
            <a:r>
              <a:rPr lang="en-US" dirty="0" smtClean="0"/>
              <a:t>You did the right thing by telling me</a:t>
            </a:r>
          </a:p>
          <a:p>
            <a:pPr lvl="1">
              <a:buNone/>
            </a:pPr>
            <a:r>
              <a:rPr lang="en-US" sz="3600" dirty="0" smtClean="0">
                <a:solidFill>
                  <a:srgbClr val="B465BB"/>
                </a:solidFill>
              </a:rPr>
              <a:t>B</a:t>
            </a:r>
            <a:r>
              <a:rPr lang="en-US" sz="3600" dirty="0" smtClean="0"/>
              <a:t>elieve </a:t>
            </a:r>
            <a:r>
              <a:rPr lang="en-US" dirty="0" smtClean="0"/>
              <a:t>It’s not your fault, I believe you</a:t>
            </a:r>
          </a:p>
          <a:p>
            <a:pPr lvl="1">
              <a:buNone/>
            </a:pPr>
            <a:r>
              <a:rPr lang="en-US" sz="3600" dirty="0" smtClean="0">
                <a:solidFill>
                  <a:srgbClr val="B465BB"/>
                </a:solidFill>
              </a:rPr>
              <a:t>E</a:t>
            </a:r>
            <a:r>
              <a:rPr lang="en-US" sz="3600" dirty="0" smtClean="0"/>
              <a:t>mpower </a:t>
            </a:r>
            <a:r>
              <a:rPr lang="en-US" dirty="0" smtClean="0"/>
              <a:t>You have the right to be safe</a:t>
            </a:r>
          </a:p>
          <a:p>
            <a:pPr lvl="1">
              <a:buNone/>
            </a:pPr>
            <a:r>
              <a:rPr lang="en-US" sz="3600" dirty="0" smtClean="0">
                <a:solidFill>
                  <a:srgbClr val="B465BB"/>
                </a:solidFill>
              </a:rPr>
              <a:t>R</a:t>
            </a:r>
            <a:r>
              <a:rPr lang="en-US" sz="3600" dirty="0" smtClean="0"/>
              <a:t>eport </a:t>
            </a:r>
            <a:r>
              <a:rPr lang="en-US" dirty="0" smtClean="0"/>
              <a:t>We need to tell others about this to make sure you are safe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rgbClr val="B465BB"/>
                </a:solidFill>
              </a:rPr>
              <a:t>Network of Victim Assistance acronym: SSABER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20" y="1353581"/>
            <a:ext cx="9497060" cy="6658691"/>
          </a:xfrm>
        </p:spPr>
        <p:txBody>
          <a:bodyPr>
            <a:normAutofit fontScale="92500" lnSpcReduction="10000"/>
          </a:bodyPr>
          <a:lstStyle/>
          <a:p>
            <a:pPr marL="827795" lvl="1" indent="-573089">
              <a:buAutoNum type="arabicParenR"/>
            </a:pPr>
            <a:r>
              <a:rPr lang="en-US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Call </a:t>
            </a:r>
            <a:r>
              <a:rPr lang="en-US" sz="36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Childline</a:t>
            </a:r>
            <a:r>
              <a:rPr lang="en-US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: </a:t>
            </a:r>
            <a:r>
              <a:rPr lang="en-US" dirty="0" smtClean="0"/>
              <a:t>800-932-0313 OR report electronically at </a:t>
            </a:r>
            <a:r>
              <a:rPr lang="en-US" dirty="0" err="1" smtClean="0"/>
              <a:t>www.compass.state.pa.us/cwis</a:t>
            </a:r>
            <a:r>
              <a:rPr lang="en-US" dirty="0" smtClean="0"/>
              <a:t>, THEN...</a:t>
            </a:r>
          </a:p>
          <a:p>
            <a:pPr marL="827795" lvl="1" indent="-573089">
              <a:buAutoNum type="arabicParenR"/>
            </a:pPr>
            <a:r>
              <a:rPr lang="en-US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Notify</a:t>
            </a:r>
            <a:r>
              <a:rPr lang="en-US" dirty="0" smtClean="0"/>
              <a:t>: Inform your supervisor or person in charge of the organization (unless they are the suspected abuser)</a:t>
            </a:r>
          </a:p>
          <a:p>
            <a:pPr marL="827795" lvl="1" indent="-573089">
              <a:buAutoNum type="arabicParenR"/>
            </a:pPr>
            <a:r>
              <a:rPr lang="en-US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Written Report: </a:t>
            </a:r>
            <a:r>
              <a:rPr lang="en-US" dirty="0" smtClean="0"/>
              <a:t>Submit (you, not your supervisor) a written report within 48 hours. This form (CY-47) can be completed on the following website: https://</a:t>
            </a:r>
            <a:r>
              <a:rPr lang="en-US" dirty="0" err="1" smtClean="0"/>
              <a:t>reportsuspectedabuse.com</a:t>
            </a:r>
            <a:r>
              <a:rPr lang="en-US" dirty="0" smtClean="0"/>
              <a:t> </a:t>
            </a:r>
          </a:p>
          <a:p>
            <a:pPr marL="827795" lvl="1" indent="-573089">
              <a:buAutoNum type="arabicParenR"/>
            </a:pPr>
            <a:r>
              <a:rPr lang="en-US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Cooperate: </a:t>
            </a:r>
            <a:r>
              <a:rPr lang="en-US" dirty="0" smtClean="0"/>
              <a:t>The mandated reporter should be prepare to cooperate with an investigation</a:t>
            </a:r>
          </a:p>
          <a:p>
            <a:pPr marL="827795" lvl="1" indent="-573089">
              <a:buNone/>
            </a:pPr>
            <a:endParaRPr lang="en-US" dirty="0" smtClean="0"/>
          </a:p>
          <a:p>
            <a:pPr marL="827795" lvl="1" indent="-573089">
              <a:buNone/>
            </a:pPr>
            <a:r>
              <a:rPr lang="en-US" dirty="0" smtClean="0"/>
              <a:t>-Your identity is protected as the reporter as long as your report was made in “good faith”</a:t>
            </a:r>
          </a:p>
          <a:p>
            <a:pPr marL="827795" lvl="1" indent="-573089">
              <a:buNone/>
            </a:pPr>
            <a:r>
              <a:rPr lang="en-US" dirty="0" smtClean="0"/>
              <a:t>*Mandated reporters may talk to supervisor before making the immediate oral report, but only for the purpose of aiding the reporter in making the call, not for advice on whether a call should be made. The supervisor can in no way discourage a call from being made, or make a call for the reporter. If the supervisor is unavailable, the report must be made immediately without consultation. </a:t>
            </a:r>
          </a:p>
          <a:p>
            <a:pPr marL="636765" lvl="1" indent="-382059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to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90" y="1387852"/>
            <a:ext cx="9031353" cy="6384548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300" dirty="0" smtClean="0"/>
              <a:t>A mandated reporter who willfully fails to report suspected child abuse is committing a crime that may range from a felony of third degree to a misdemeanor of the second degree</a:t>
            </a:r>
          </a:p>
          <a:p>
            <a:pPr lvl="1" algn="ctr">
              <a:buNone/>
            </a:pPr>
            <a:r>
              <a:rPr lang="en-US" sz="4000" dirty="0" smtClean="0"/>
              <a:t>RESOLVE ANY DOUBT IN </a:t>
            </a:r>
          </a:p>
          <a:p>
            <a:pPr lvl="1" algn="ctr">
              <a:buNone/>
            </a:pPr>
            <a:r>
              <a:rPr lang="en-US" sz="4000" u="sng" dirty="0" smtClean="0"/>
              <a:t>FAVOR </a:t>
            </a:r>
            <a:r>
              <a:rPr lang="en-US" sz="4000" dirty="0" smtClean="0"/>
              <a:t>OF REPORTING</a:t>
            </a:r>
            <a:endParaRPr lang="en-US" sz="2300" dirty="0" smtClean="0"/>
          </a:p>
          <a:p>
            <a:pPr lvl="1" algn="ctr">
              <a:buNone/>
            </a:pPr>
            <a:r>
              <a:rPr lang="en-US" sz="2300" dirty="0" smtClean="0"/>
              <a:t>It is the </a:t>
            </a:r>
            <a:r>
              <a:rPr lang="en-US" sz="2300" u="sng" dirty="0" smtClean="0"/>
              <a:t>duty </a:t>
            </a:r>
            <a:r>
              <a:rPr lang="en-US" sz="2300" dirty="0" smtClean="0"/>
              <a:t>and </a:t>
            </a:r>
            <a:r>
              <a:rPr lang="en-US" sz="2300" u="sng" dirty="0" smtClean="0"/>
              <a:t>obligation </a:t>
            </a:r>
            <a:r>
              <a:rPr lang="en-US" sz="2300" dirty="0" smtClean="0"/>
              <a:t>of mandated reporters </a:t>
            </a:r>
          </a:p>
          <a:p>
            <a:pPr lvl="1" algn="ctr">
              <a:buNone/>
            </a:pPr>
            <a:r>
              <a:rPr lang="en-US" sz="2300" dirty="0" smtClean="0"/>
              <a:t>to report </a:t>
            </a:r>
            <a:r>
              <a:rPr lang="en-US" sz="2300" u="sng" dirty="0" smtClean="0"/>
              <a:t>suspected </a:t>
            </a:r>
            <a:r>
              <a:rPr lang="en-US" sz="2300" dirty="0" smtClean="0"/>
              <a:t>child abuse</a:t>
            </a:r>
          </a:p>
          <a:p>
            <a:pPr lvl="1">
              <a:buNone/>
            </a:pPr>
            <a:endParaRPr lang="en-US" sz="2300" dirty="0" smtClean="0"/>
          </a:p>
          <a:p>
            <a:pPr lvl="1">
              <a:buNone/>
            </a:pPr>
            <a:r>
              <a:rPr lang="en-US" sz="2300" dirty="0" smtClean="0"/>
              <a:t>-Listen to and use your head, heart and gut. </a:t>
            </a:r>
          </a:p>
          <a:p>
            <a:pPr lvl="1">
              <a:buNone/>
            </a:pPr>
            <a:r>
              <a:rPr lang="en-US" sz="2300" dirty="0" smtClean="0"/>
              <a:t>-Do I </a:t>
            </a:r>
            <a:r>
              <a:rPr lang="en-US" sz="2300" u="sng" dirty="0" smtClean="0"/>
              <a:t>suspect </a:t>
            </a:r>
            <a:r>
              <a:rPr lang="en-US" sz="2300" dirty="0" smtClean="0"/>
              <a:t>that the red flag is a result of abuse? </a:t>
            </a:r>
          </a:p>
          <a:p>
            <a:pPr lvl="1">
              <a:buNone/>
            </a:pPr>
            <a:r>
              <a:rPr lang="en-US" sz="2300" dirty="0" smtClean="0"/>
              <a:t>-Do not fear “putting a family in the system”. They may receive the help they need, if the case does not involve abuse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Child Protective Services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22" y="2245361"/>
            <a:ext cx="8311944" cy="5207919"/>
          </a:xfrm>
        </p:spPr>
        <p:txBody>
          <a:bodyPr>
            <a:normAutofit/>
          </a:bodyPr>
          <a:lstStyle/>
          <a:p>
            <a:r>
              <a:rPr lang="en-US" dirty="0" smtClean="0"/>
              <a:t>Encourage more complete reporting of suspected child abuse</a:t>
            </a:r>
          </a:p>
          <a:p>
            <a:r>
              <a:rPr lang="en-US" dirty="0" smtClean="0"/>
              <a:t>Involve law enforcement in responding to child abuse</a:t>
            </a:r>
          </a:p>
          <a:p>
            <a:r>
              <a:rPr lang="en-US" dirty="0" smtClean="0"/>
              <a:t>Establish protective services to investigate reports swiftly and competently</a:t>
            </a:r>
          </a:p>
          <a:p>
            <a:r>
              <a:rPr lang="en-US" dirty="0" smtClean="0"/>
              <a:t>Protect abused children from further abuse</a:t>
            </a:r>
          </a:p>
          <a:p>
            <a:r>
              <a:rPr lang="en-US" dirty="0" smtClean="0"/>
              <a:t>Provide rehabilitative services for children and parents to ensure the child’s well-being</a:t>
            </a:r>
          </a:p>
          <a:p>
            <a:r>
              <a:rPr lang="en-US" dirty="0" smtClean="0"/>
              <a:t>Preserve, stabilize and protect the integrity of family life</a:t>
            </a:r>
          </a:p>
          <a:p>
            <a:pPr>
              <a:buNone/>
            </a:pPr>
            <a:r>
              <a:rPr lang="en-US" dirty="0" smtClean="0"/>
              <a:t>*Remember this when deciding whether to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20" y="1387852"/>
            <a:ext cx="8644045" cy="6384548"/>
          </a:xfrm>
        </p:spPr>
        <p:txBody>
          <a:bodyPr>
            <a:normAutofit/>
          </a:bodyPr>
          <a:lstStyle/>
          <a:p>
            <a:r>
              <a:rPr lang="en-US" sz="3100" dirty="0" smtClean="0"/>
              <a:t>YOU play a part in children’s lives, and help shape their future</a:t>
            </a:r>
          </a:p>
          <a:p>
            <a:r>
              <a:rPr lang="en-US" sz="3100" dirty="0" smtClean="0"/>
              <a:t>Reporting suspected abuse is for THEIR good</a:t>
            </a:r>
          </a:p>
          <a:p>
            <a:r>
              <a:rPr lang="en-US" sz="3100" dirty="0" smtClean="0"/>
              <a:t>Be aware of children you know and look for signs and symptoms</a:t>
            </a:r>
          </a:p>
          <a:p>
            <a:r>
              <a:rPr lang="en-US" sz="3100" dirty="0" smtClean="0"/>
              <a:t>Use your head, heart and gut</a:t>
            </a:r>
          </a:p>
          <a:p>
            <a:r>
              <a:rPr lang="en-US" sz="3100" dirty="0" smtClean="0"/>
              <a:t>If you have any doubt, REPORT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-piec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94379">
            <a:off x="5528946" y="-86710"/>
            <a:ext cx="3331393" cy="2431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piece?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21" y="2245360"/>
            <a:ext cx="9048532" cy="5527040"/>
          </a:xfrm>
        </p:spPr>
        <p:txBody>
          <a:bodyPr>
            <a:normAutofit/>
          </a:bodyPr>
          <a:lstStyle/>
          <a:p>
            <a:r>
              <a:rPr lang="en-US" dirty="0" smtClean="0"/>
              <a:t>What role do you play in child abuse prevention? </a:t>
            </a:r>
          </a:p>
          <a:p>
            <a:r>
              <a:rPr lang="en-US" dirty="0" smtClean="0"/>
              <a:t>YOU are one piece of the whole puzzle in a child’s life</a:t>
            </a:r>
          </a:p>
          <a:p>
            <a:r>
              <a:rPr lang="en-US" dirty="0" smtClean="0"/>
              <a:t>Most likely, you’ll come in contact with a child involved in abuse</a:t>
            </a:r>
          </a:p>
          <a:p>
            <a:pPr lvl="1"/>
            <a:r>
              <a:rPr lang="en-US" dirty="0" smtClean="0"/>
              <a:t>1 out of 3 girls, and 1 out of 5 boys will be sexually abused before age 18</a:t>
            </a:r>
          </a:p>
          <a:p>
            <a:pPr lvl="1"/>
            <a:r>
              <a:rPr lang="en-US" dirty="0" smtClean="0"/>
              <a:t>93% of abuse victims know the perpetrator in some way</a:t>
            </a:r>
          </a:p>
          <a:p>
            <a:pPr lvl="1"/>
            <a:r>
              <a:rPr lang="en-US" dirty="0" smtClean="0"/>
              <a:t>In the US, more than 4 children die from child abuse and neglect everyday</a:t>
            </a:r>
          </a:p>
          <a:p>
            <a:pPr lvl="1"/>
            <a:r>
              <a:rPr lang="en-US" dirty="0" smtClean="0"/>
              <a:t>2.9 million cases of child abuse are reported every year in the US (just a fraction)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8501" y="5923689"/>
            <a:ext cx="9031039" cy="182642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0" lvl="1" algn="ctr"/>
            <a:r>
              <a:rPr lang="en-US" sz="2800" dirty="0" smtClean="0"/>
              <a:t>Citizens Bank Park (43,647 seats).</a:t>
            </a:r>
          </a:p>
          <a:p>
            <a:pPr marL="0" lvl="1" algn="ctr"/>
            <a:r>
              <a:rPr lang="en-US" sz="2800" dirty="0" smtClean="0"/>
              <a:t> Could be filled 15 times with the number of children abused in one year.</a:t>
            </a:r>
          </a:p>
          <a:p>
            <a:pPr algn="ctr"/>
            <a:endParaRPr lang="en-US" sz="2800" dirty="0"/>
          </a:p>
        </p:txBody>
      </p:sp>
      <p:pic>
        <p:nvPicPr>
          <p:cNvPr id="11" name="Content Placeholder 10" descr="citizens-bank-park-philadelphia-680uw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619" r="-3619"/>
          <a:stretch>
            <a:fillRect/>
          </a:stretch>
        </p:blipFill>
        <p:spPr>
          <a:xfrm>
            <a:off x="-172679" y="34351"/>
            <a:ext cx="10420554" cy="5889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a mandated reporter?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22" y="2245361"/>
            <a:ext cx="8311944" cy="5207919"/>
          </a:xfrm>
        </p:spPr>
        <p:txBody>
          <a:bodyPr>
            <a:normAutofit/>
          </a:bodyPr>
          <a:lstStyle/>
          <a:p>
            <a:r>
              <a:rPr lang="en-US" dirty="0" smtClean="0"/>
              <a:t>Any individual (paid or unpaid), who, on the basis of the individual’s role as an integral part of a regularly scheduled program, activity or service, accepts </a:t>
            </a:r>
            <a:r>
              <a:rPr lang="en-US" b="1" dirty="0" smtClean="0"/>
              <a:t>responsibility </a:t>
            </a:r>
            <a:r>
              <a:rPr lang="en-US" dirty="0" smtClean="0"/>
              <a:t>for a child and oversees the welfare of a child                                 (i.e. volunteer Sunday School teacher, youth group leaders, camp counselors)</a:t>
            </a:r>
          </a:p>
          <a:p>
            <a:pPr lvl="1"/>
            <a:r>
              <a:rPr lang="en-US" u="sng" dirty="0" smtClean="0"/>
              <a:t>required</a:t>
            </a:r>
            <a:r>
              <a:rPr lang="en-US" dirty="0" smtClean="0"/>
              <a:t> to report suspected abuse</a:t>
            </a:r>
            <a:endParaRPr lang="en-US" u="sng" dirty="0" smtClean="0"/>
          </a:p>
          <a:p>
            <a:r>
              <a:rPr lang="en-US" dirty="0" smtClean="0"/>
              <a:t>A Permissive Reporter: regardless of profession, makes a report as a concerned neighbor, friend, witness, or bystander. </a:t>
            </a:r>
          </a:p>
          <a:p>
            <a:pPr lvl="1"/>
            <a:r>
              <a:rPr lang="en-US" dirty="0" smtClean="0"/>
              <a:t>Not required, but </a:t>
            </a:r>
            <a:r>
              <a:rPr lang="en-US" u="sng" dirty="0" smtClean="0"/>
              <a:t>encouraged </a:t>
            </a:r>
            <a:r>
              <a:rPr lang="en-US" dirty="0" smtClean="0"/>
              <a:t>to report abuse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requirements?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20" y="1387852"/>
            <a:ext cx="8931560" cy="6384548"/>
          </a:xfrm>
        </p:spPr>
        <p:txBody>
          <a:bodyPr>
            <a:normAutofit/>
          </a:bodyPr>
          <a:lstStyle/>
          <a:p>
            <a:r>
              <a:rPr lang="en-US" dirty="0" smtClean="0"/>
              <a:t>Mandated reporters are required to report when they have </a:t>
            </a:r>
            <a:r>
              <a:rPr lang="en-US" i="1" dirty="0" smtClean="0"/>
              <a:t>reasonable cause </a:t>
            </a:r>
            <a:r>
              <a:rPr lang="en-US" dirty="0" smtClean="0"/>
              <a:t>to suspect a child is the victim (or has been the victim) of abuse or neglect PLUS any of the following: 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A person makes a specific disclosure to the mandated reporter that an identifiable child is the victim of child abuse</a:t>
            </a:r>
          </a:p>
          <a:p>
            <a:pPr lvl="1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An individual</a:t>
            </a:r>
            <a:r>
              <a:rPr lang="en-US" dirty="0" smtClean="0"/>
              <a:t> makes </a:t>
            </a:r>
            <a:r>
              <a:rPr lang="en-US" dirty="0" smtClean="0"/>
              <a:t>a specific disclosure to</a:t>
            </a:r>
            <a:r>
              <a:rPr lang="en-US" dirty="0" smtClean="0"/>
              <a:t> you that </a:t>
            </a:r>
            <a:r>
              <a:rPr lang="en-US" dirty="0" smtClean="0"/>
              <a:t>the individual has committed child abuse.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i="1" dirty="0" smtClean="0"/>
              <a:t>Reasonable Cause: </a:t>
            </a:r>
            <a:r>
              <a:rPr lang="en-US" dirty="0" smtClean="0"/>
              <a:t>an evaluation you make, based on your knowledge of circumstances, your observations, your familiarity with the individuals, and your feelings about the incident. </a:t>
            </a:r>
            <a:endParaRPr lang="en-US" i="1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abuse?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21" y="1507790"/>
            <a:ext cx="9596853" cy="159346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500" dirty="0" smtClean="0"/>
              <a:t>Abuse: “Actions” or “Failure to Act”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220" y="2484427"/>
            <a:ext cx="8644045" cy="12336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u="sng" dirty="0" smtClean="0"/>
              <a:t>Intentionally: </a:t>
            </a:r>
          </a:p>
          <a:p>
            <a:r>
              <a:rPr lang="en-US" dirty="0" smtClean="0"/>
              <a:t>Done with the direct purpose of causing the type of harm that resulted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6221" y="3890793"/>
            <a:ext cx="8644045" cy="12336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u="sng" dirty="0" smtClean="0"/>
              <a:t>Knowingly:</a:t>
            </a:r>
          </a:p>
          <a:p>
            <a:r>
              <a:rPr lang="en-US" dirty="0" smtClean="0"/>
              <a:t>While you did not intend to cause the abuse, you nonetheless committed the act which you knew most certainly would result in abuse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6220" y="5297159"/>
            <a:ext cx="8644045" cy="12336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u="sng" dirty="0" smtClean="0"/>
              <a:t>Recklessly:</a:t>
            </a:r>
          </a:p>
          <a:p>
            <a:r>
              <a:rPr lang="en-US" dirty="0" smtClean="0"/>
              <a:t>Conscious disregard for foreseeable risk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not Child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20" y="1387852"/>
            <a:ext cx="8644045" cy="6384548"/>
          </a:xfrm>
        </p:spPr>
        <p:txBody>
          <a:bodyPr>
            <a:normAutofit/>
          </a:bodyPr>
          <a:lstStyle/>
          <a:p>
            <a:r>
              <a:rPr lang="en-US" dirty="0" smtClean="0"/>
              <a:t>Child on child contact – harm or injury to a child that results from the act of another child aged 13 years or younger, unless it is a sexual assault or indecent exposure (in which case it IS child abuse)</a:t>
            </a:r>
          </a:p>
          <a:p>
            <a:r>
              <a:rPr lang="en-US" dirty="0" smtClean="0"/>
              <a:t>Reasonable parental discipline – the use of reasonable force by a parent, on or against the parent’s child, for the purpose of supervision, control and discipline</a:t>
            </a:r>
          </a:p>
          <a:p>
            <a:r>
              <a:rPr lang="en-US" dirty="0" smtClean="0"/>
              <a:t>The omission of medical care to a child, based on religious beliefs, as long as omission does not cause the death of the child</a:t>
            </a:r>
          </a:p>
          <a:p>
            <a:r>
              <a:rPr lang="en-US" dirty="0" smtClean="0"/>
              <a:t>Environmental factors – injury resulting from environmental factors that are beyond the control of the parent or person responsible for the child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22" y="548640"/>
            <a:ext cx="9031899" cy="1264920"/>
          </a:xfrm>
        </p:spPr>
        <p:txBody>
          <a:bodyPr/>
          <a:lstStyle/>
          <a:p>
            <a:r>
              <a:rPr lang="en-US" dirty="0" smtClean="0"/>
              <a:t>Bodily Injury </a:t>
            </a:r>
            <a:r>
              <a:rPr lang="en-US" sz="3600" dirty="0" smtClean="0"/>
              <a:t>(or likelihood of injury)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20" y="2610791"/>
            <a:ext cx="8931560" cy="51616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Common Signs of Bodily Injury:</a:t>
            </a:r>
          </a:p>
          <a:p>
            <a:r>
              <a:rPr lang="en-US" dirty="0" smtClean="0"/>
              <a:t>Unexplained bruises or welts on the body</a:t>
            </a:r>
          </a:p>
          <a:p>
            <a:r>
              <a:rPr lang="en-US" dirty="0" smtClean="0"/>
              <a:t>Unexplained burns on the body</a:t>
            </a:r>
          </a:p>
          <a:p>
            <a:r>
              <a:rPr lang="en-US" dirty="0" smtClean="0"/>
              <a:t>Unexplained bite marks in the body</a:t>
            </a:r>
          </a:p>
          <a:p>
            <a:r>
              <a:rPr lang="en-US" dirty="0" smtClean="0"/>
              <a:t>Repeated injuries over a period of time</a:t>
            </a:r>
          </a:p>
          <a:p>
            <a:r>
              <a:rPr lang="en-US" dirty="0" smtClean="0"/>
              <a:t>Multiple injures in various stages of healing</a:t>
            </a:r>
          </a:p>
          <a:p>
            <a:r>
              <a:rPr lang="en-US" dirty="0" smtClean="0"/>
              <a:t>Neglected/untreated injuries</a:t>
            </a:r>
          </a:p>
          <a:p>
            <a:r>
              <a:rPr lang="en-US" dirty="0" smtClean="0"/>
              <a:t>Wearing extra layers of clothing, or clothing that is inappropriate for the weather</a:t>
            </a:r>
          </a:p>
          <a:p>
            <a:pPr>
              <a:buNone/>
            </a:pPr>
            <a:r>
              <a:rPr lang="en-US" dirty="0" smtClean="0"/>
              <a:t>*Recent = 2 years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222" y="1368074"/>
            <a:ext cx="8415957" cy="1082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dirty="0" smtClean="0"/>
              <a:t>Intentionally, knowingly, or recklessly causing bodily injury to a child through any recent act or failure to act that causes substantial pain or impairment of child’s physical condition.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10360</TotalTime>
  <Words>2226</Words>
  <Application>Microsoft Macintosh PowerPoint</Application>
  <PresentationFormat>Custom</PresentationFormat>
  <Paragraphs>263</Paragraphs>
  <Slides>20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Advantage</vt:lpstr>
      <vt:lpstr>Mandated Reporting</vt:lpstr>
      <vt:lpstr>Purpose of Child Protective Services Law</vt:lpstr>
      <vt:lpstr>What’s your piece? </vt:lpstr>
      <vt:lpstr>Slide 4</vt:lpstr>
      <vt:lpstr>Are you a mandated reporter?</vt:lpstr>
      <vt:lpstr>What are your requirements? </vt:lpstr>
      <vt:lpstr>What is abuse? </vt:lpstr>
      <vt:lpstr>What is not Child Abuse</vt:lpstr>
      <vt:lpstr>Bodily Injury (or likelihood of injury)</vt:lpstr>
      <vt:lpstr>Serious Mental Injury</vt:lpstr>
      <vt:lpstr>Sexual Abuse or Exploitation</vt:lpstr>
      <vt:lpstr>Sexual Abuse or Exploitation</vt:lpstr>
      <vt:lpstr>Specific Recent Acts/ Others</vt:lpstr>
      <vt:lpstr>Death of a Child</vt:lpstr>
      <vt:lpstr>Signs and Symptoms of Abuse</vt:lpstr>
      <vt:lpstr>Why Don’t Children Tell? </vt:lpstr>
      <vt:lpstr>Responding to Children</vt:lpstr>
      <vt:lpstr>How to Make a Report</vt:lpstr>
      <vt:lpstr>Failure to Report</vt:lpstr>
      <vt:lpstr>Remember...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Mandated Reporting</dc:title>
  <dc:creator>Lyndsay Landis</dc:creator>
  <cp:lastModifiedBy>Lyndsay Landis</cp:lastModifiedBy>
  <cp:revision>7</cp:revision>
  <cp:lastPrinted>2016-01-20T20:35:14Z</cp:lastPrinted>
  <dcterms:created xsi:type="dcterms:W3CDTF">2017-07-30T14:04:39Z</dcterms:created>
  <dcterms:modified xsi:type="dcterms:W3CDTF">2017-07-30T19:31:00Z</dcterms:modified>
</cp:coreProperties>
</file>